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59" r:id="rId12"/>
  </p:sldIdLst>
  <p:sldSz cx="9144000" cy="6858000" type="screen4x3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23FDD-6779-4FAA-8909-F6C780493779}" type="datetimeFigureOut">
              <a:rPr lang="es-CR" smtClean="0"/>
              <a:pPr/>
              <a:t>02/12/2009</a:t>
            </a:fld>
            <a:endParaRPr lang="es-CR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7C28EA3-A6F8-44A8-A234-D2D0D6C447F5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23FDD-6779-4FAA-8909-F6C780493779}" type="datetimeFigureOut">
              <a:rPr lang="es-CR" smtClean="0"/>
              <a:pPr/>
              <a:t>02/12/2009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28EA3-A6F8-44A8-A234-D2D0D6C447F5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23FDD-6779-4FAA-8909-F6C780493779}" type="datetimeFigureOut">
              <a:rPr lang="es-CR" smtClean="0"/>
              <a:pPr/>
              <a:t>02/12/2009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28EA3-A6F8-44A8-A234-D2D0D6C447F5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23FDD-6779-4FAA-8909-F6C780493779}" type="datetimeFigureOut">
              <a:rPr lang="es-CR" smtClean="0"/>
              <a:pPr/>
              <a:t>02/12/2009</a:t>
            </a:fld>
            <a:endParaRPr lang="es-CR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s-CR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7C28EA3-A6F8-44A8-A234-D2D0D6C447F5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23FDD-6779-4FAA-8909-F6C780493779}" type="datetimeFigureOut">
              <a:rPr lang="es-CR" smtClean="0"/>
              <a:pPr/>
              <a:t>02/12/2009</a:t>
            </a:fld>
            <a:endParaRPr lang="es-CR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28EA3-A6F8-44A8-A234-D2D0D6C447F5}" type="slidenum">
              <a:rPr lang="es-CR" smtClean="0"/>
              <a:pPr/>
              <a:t>‹Nº›</a:t>
            </a:fld>
            <a:endParaRPr lang="es-CR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23FDD-6779-4FAA-8909-F6C780493779}" type="datetimeFigureOut">
              <a:rPr lang="es-CR" smtClean="0"/>
              <a:pPr/>
              <a:t>02/12/2009</a:t>
            </a:fld>
            <a:endParaRPr lang="es-CR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28EA3-A6F8-44A8-A234-D2D0D6C447F5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23FDD-6779-4FAA-8909-F6C780493779}" type="datetimeFigureOut">
              <a:rPr lang="es-CR" smtClean="0"/>
              <a:pPr/>
              <a:t>02/12/2009</a:t>
            </a:fld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7C28EA3-A6F8-44A8-A234-D2D0D6C447F5}" type="slidenum">
              <a:rPr lang="es-CR" smtClean="0"/>
              <a:pPr/>
              <a:t>‹Nº›</a:t>
            </a:fld>
            <a:endParaRPr lang="es-CR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23FDD-6779-4FAA-8909-F6C780493779}" type="datetimeFigureOut">
              <a:rPr lang="es-CR" smtClean="0"/>
              <a:pPr/>
              <a:t>02/12/2009</a:t>
            </a:fld>
            <a:endParaRPr lang="es-CR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28EA3-A6F8-44A8-A234-D2D0D6C447F5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23FDD-6779-4FAA-8909-F6C780493779}" type="datetimeFigureOut">
              <a:rPr lang="es-CR" smtClean="0"/>
              <a:pPr/>
              <a:t>02/12/2009</a:t>
            </a:fld>
            <a:endParaRPr lang="es-CR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28EA3-A6F8-44A8-A234-D2D0D6C447F5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23FDD-6779-4FAA-8909-F6C780493779}" type="datetimeFigureOut">
              <a:rPr lang="es-CR" smtClean="0"/>
              <a:pPr/>
              <a:t>02/12/2009</a:t>
            </a:fld>
            <a:endParaRPr lang="es-CR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28EA3-A6F8-44A8-A234-D2D0D6C447F5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23FDD-6779-4FAA-8909-F6C780493779}" type="datetimeFigureOut">
              <a:rPr lang="es-CR" smtClean="0"/>
              <a:pPr/>
              <a:t>02/12/2009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28EA3-A6F8-44A8-A234-D2D0D6C447F5}" type="slidenum">
              <a:rPr lang="es-CR" smtClean="0"/>
              <a:pPr/>
              <a:t>‹Nº›</a:t>
            </a:fld>
            <a:endParaRPr lang="es-CR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3023FDD-6779-4FAA-8909-F6C780493779}" type="datetimeFigureOut">
              <a:rPr lang="es-CR" smtClean="0"/>
              <a:pPr/>
              <a:t>02/12/2009</a:t>
            </a:fld>
            <a:endParaRPr lang="es-CR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7C28EA3-A6F8-44A8-A234-D2D0D6C447F5}" type="slidenum">
              <a:rPr lang="es-CR" smtClean="0"/>
              <a:pPr/>
              <a:t>‹Nº›</a:t>
            </a:fld>
            <a:endParaRPr lang="es-CR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es.wikipedia.org/wiki/Archivo:Peru_Machu_Picchu_Sunrise_2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costarica.fcs.ucr.ac.cr/index.php?...histantigua" TargetMode="External"/><Relationship Id="rId2" Type="http://schemas.openxmlformats.org/officeDocument/2006/relationships/hyperlink" Target="http://www.hcostarica.fcs.ucr.ac.cr/index.php?...id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.jpeg"/><Relationship Id="rId2" Type="http://schemas.openxmlformats.org/officeDocument/2006/relationships/hyperlink" Target="http://es.wikipedia.org/wiki/Archivo:Tupac_amaru_ii_01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useocostarica.go.cr/index.php?option=com_zoom&amp;Itemid=83&amp;page=view&amp;catid=15&amp;PageNo=1&amp;key=5&amp;hit=1&amp;lang=es_CR" TargetMode="External"/><Relationship Id="rId5" Type="http://schemas.openxmlformats.org/officeDocument/2006/relationships/image" Target="../media/image5.jpeg"/><Relationship Id="rId4" Type="http://schemas.openxmlformats.org/officeDocument/2006/relationships/hyperlink" Target="http://es.wikipedia.org/wiki/Archivo:Shamans_Drum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http://upload.wikimedia.org/wikipedia/commons/thumb/d/da/Peru_Machu_Picchu_Sunrise_2.jpg/200px-Peru_Machu_Picchu_Sunrise_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00042"/>
            <a:ext cx="8143932" cy="6028712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14348" y="714357"/>
            <a:ext cx="7143800" cy="2143139"/>
          </a:xfrm>
        </p:spPr>
        <p:txBody>
          <a:bodyPr>
            <a:noAutofit/>
          </a:bodyPr>
          <a:lstStyle/>
          <a:p>
            <a:r>
              <a:rPr lang="es-ES" sz="32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Escuela Rafael Moya Murillo</a:t>
            </a:r>
            <a:br>
              <a:rPr lang="es-ES" sz="32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es-ES" sz="32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Estudios Sociales</a:t>
            </a:r>
            <a:br>
              <a:rPr lang="es-ES" sz="32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es-CR" sz="32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Profesora</a:t>
            </a:r>
            <a:r>
              <a:rPr lang="es-CR" sz="3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 Silvia Pérez</a:t>
            </a:r>
            <a:r>
              <a:rPr lang="es-CR" sz="32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s-CR" sz="32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es-CR" sz="32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57224" y="2928934"/>
            <a:ext cx="7143800" cy="2967046"/>
          </a:xfrm>
        </p:spPr>
        <p:txBody>
          <a:bodyPr>
            <a:normAutofit/>
          </a:bodyPr>
          <a:lstStyle/>
          <a:p>
            <a:r>
              <a:rPr lang="es-ES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Tema: </a:t>
            </a:r>
          </a:p>
          <a:p>
            <a:r>
              <a:rPr lang="es-ES" sz="4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Hagamos un recorrido por nuestra historia antigua.</a:t>
            </a:r>
            <a:endParaRPr lang="es-CR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4800" y="642918"/>
            <a:ext cx="8686800" cy="543720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s-ES" b="1" u="sng" dirty="0" smtClean="0"/>
              <a:t>Recursos</a:t>
            </a:r>
            <a:r>
              <a:rPr lang="es-ES" u="sng" dirty="0" smtClean="0"/>
              <a:t> </a:t>
            </a:r>
            <a:r>
              <a:rPr lang="es-ES" b="1" u="sng" dirty="0" smtClean="0"/>
              <a:t>de Internet</a:t>
            </a:r>
          </a:p>
          <a:p>
            <a:r>
              <a:rPr lang="es-ES" i="1" dirty="0" smtClean="0"/>
              <a:t>es.wikipedia.org/wiki/</a:t>
            </a:r>
            <a:r>
              <a:rPr lang="es-ES" b="1" i="1" dirty="0" err="1" smtClean="0"/>
              <a:t>Historia</a:t>
            </a:r>
            <a:r>
              <a:rPr lang="es-ES" i="1" dirty="0" err="1" smtClean="0"/>
              <a:t>_precolombina_de_</a:t>
            </a:r>
            <a:r>
              <a:rPr lang="es-ES" b="1" i="1" dirty="0" err="1" smtClean="0"/>
              <a:t>Costa</a:t>
            </a:r>
            <a:r>
              <a:rPr lang="es-ES" i="1" dirty="0" err="1" smtClean="0"/>
              <a:t>_</a:t>
            </a:r>
            <a:r>
              <a:rPr lang="es-ES" b="1" i="1" dirty="0" err="1" smtClean="0"/>
              <a:t>Rica</a:t>
            </a:r>
            <a:endParaRPr lang="es-CR" dirty="0" smtClean="0"/>
          </a:p>
          <a:p>
            <a:r>
              <a:rPr lang="es-ES" i="1" dirty="0" smtClean="0"/>
              <a:t>es.wikipedia.org/wiki/</a:t>
            </a:r>
            <a:r>
              <a:rPr lang="es-ES" i="1" dirty="0" err="1" smtClean="0"/>
              <a:t>San_José</a:t>
            </a:r>
            <a:r>
              <a:rPr lang="es-ES" i="1" dirty="0" smtClean="0"/>
              <a:t>_(</a:t>
            </a:r>
            <a:r>
              <a:rPr lang="es-ES" b="1" i="1" dirty="0" err="1" smtClean="0"/>
              <a:t>Costa</a:t>
            </a:r>
            <a:r>
              <a:rPr lang="es-ES" i="1" dirty="0" err="1" smtClean="0"/>
              <a:t>_</a:t>
            </a:r>
            <a:r>
              <a:rPr lang="es-ES" b="1" i="1" dirty="0" err="1" smtClean="0"/>
              <a:t>Rica</a:t>
            </a:r>
            <a:r>
              <a:rPr lang="es-ES" i="1" dirty="0" smtClean="0"/>
              <a:t>)</a:t>
            </a:r>
            <a:endParaRPr lang="es-CR" dirty="0" smtClean="0"/>
          </a:p>
          <a:p>
            <a:r>
              <a:rPr lang="es-ES" u="sng" dirty="0" smtClean="0">
                <a:solidFill>
                  <a:schemeClr val="tx1"/>
                </a:solidFill>
                <a:hlinkClick r:id="rId2"/>
              </a:rPr>
              <a:t>www.h</a:t>
            </a:r>
            <a:r>
              <a:rPr lang="es-ES" b="1" u="sng" dirty="0" smtClean="0">
                <a:solidFill>
                  <a:schemeClr val="tx1"/>
                </a:solidFill>
                <a:hlinkClick r:id="rId2"/>
              </a:rPr>
              <a:t>costarica</a:t>
            </a:r>
            <a:r>
              <a:rPr lang="es-ES" u="sng" dirty="0" smtClean="0">
                <a:solidFill>
                  <a:schemeClr val="tx1"/>
                </a:solidFill>
                <a:hlinkClick r:id="rId2"/>
              </a:rPr>
              <a:t>.fcs.ucr.ac.cr/index.php?...id</a:t>
            </a:r>
            <a:r>
              <a:rPr lang="es-ES" i="1" dirty="0" smtClean="0">
                <a:solidFill>
                  <a:schemeClr val="tx1"/>
                </a:solidFill>
              </a:rPr>
              <a:t>...</a:t>
            </a:r>
            <a:endParaRPr lang="es-CR" dirty="0" smtClean="0">
              <a:solidFill>
                <a:schemeClr val="tx1"/>
              </a:solidFill>
            </a:endParaRPr>
          </a:p>
          <a:p>
            <a:r>
              <a:rPr lang="es-ES" u="sng" dirty="0" smtClean="0">
                <a:solidFill>
                  <a:schemeClr val="tx1"/>
                </a:solidFill>
                <a:hlinkClick r:id="rId3"/>
              </a:rPr>
              <a:t>www.h</a:t>
            </a:r>
            <a:r>
              <a:rPr lang="es-ES" b="1" u="sng" dirty="0" smtClean="0">
                <a:solidFill>
                  <a:schemeClr val="tx1"/>
                </a:solidFill>
                <a:hlinkClick r:id="rId3"/>
              </a:rPr>
              <a:t>costarica</a:t>
            </a:r>
            <a:r>
              <a:rPr lang="es-ES" u="sng" dirty="0" smtClean="0">
                <a:solidFill>
                  <a:schemeClr val="tx1"/>
                </a:solidFill>
                <a:hlinkClick r:id="rId3"/>
              </a:rPr>
              <a:t>.fcs.ucr.ac.cr/index.php?...</a:t>
            </a:r>
            <a:r>
              <a:rPr lang="es-ES" u="sng" dirty="0" err="1" smtClean="0">
                <a:solidFill>
                  <a:schemeClr val="tx1"/>
                </a:solidFill>
                <a:hlinkClick r:id="rId3"/>
              </a:rPr>
              <a:t>hist</a:t>
            </a:r>
            <a:r>
              <a:rPr lang="es-ES" b="1" u="sng" dirty="0" err="1" smtClean="0">
                <a:solidFill>
                  <a:schemeClr val="tx1"/>
                </a:solidFill>
                <a:hlinkClick r:id="rId3"/>
              </a:rPr>
              <a:t>antigua</a:t>
            </a:r>
            <a:r>
              <a:rPr lang="es-ES" i="1" dirty="0" smtClean="0">
                <a:solidFill>
                  <a:schemeClr val="tx1"/>
                </a:solidFill>
              </a:rPr>
              <a:t>...</a:t>
            </a:r>
          </a:p>
          <a:p>
            <a:pPr>
              <a:buNone/>
            </a:pPr>
            <a:r>
              <a:rPr lang="es-ES" b="1" u="sng" dirty="0" smtClean="0"/>
              <a:t>Otros Recursos</a:t>
            </a:r>
          </a:p>
          <a:p>
            <a:r>
              <a:rPr lang="es-ES" i="1" dirty="0" smtClean="0"/>
              <a:t>Visitas de campo, experimentos, especialistas en área, laboratorio de computo,  miembros de la comunidad, padres .</a:t>
            </a:r>
            <a:endParaRPr lang="es-CR" dirty="0" smtClean="0"/>
          </a:p>
          <a:p>
            <a:endParaRPr lang="es-CR" u="sng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042974"/>
          </a:xfrm>
        </p:spPr>
        <p:txBody>
          <a:bodyPr>
            <a:normAutofit fontScale="90000"/>
          </a:bodyPr>
          <a:lstStyle/>
          <a:p>
            <a:r>
              <a:rPr lang="es-CR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Algunas imágenes de </a:t>
            </a:r>
            <a:br>
              <a:rPr lang="es-CR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s-CR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nuestra historia antigua</a:t>
            </a:r>
            <a:endParaRPr lang="es-CR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Picture 2" descr="http://upload.wikimedia.org/wikipedia/commons/thumb/a/a3/Tupac_amaru_ii_01.png/200px-Tupac_amaru_ii_01.png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143116"/>
            <a:ext cx="1905000" cy="2000250"/>
          </a:xfrm>
          <a:prstGeom prst="rect">
            <a:avLst/>
          </a:prstGeom>
          <a:noFill/>
        </p:spPr>
      </p:pic>
      <p:pic>
        <p:nvPicPr>
          <p:cNvPr id="16386" name="Picture 2" descr="http://upload.wikimedia.org/wikipedia/commons/thumb/c/c0/Shamans_Drum.jpg/250px-Shamans_Drum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6" y="4000504"/>
            <a:ext cx="1952622" cy="1952622"/>
          </a:xfrm>
          <a:prstGeom prst="rect">
            <a:avLst/>
          </a:prstGeom>
          <a:noFill/>
        </p:spPr>
      </p:pic>
      <p:pic>
        <p:nvPicPr>
          <p:cNvPr id="16388" name="Picture 4" descr="http://www.museocostarica.go.cr/images/zoom/ZMGJZG/thumbs/precolombina5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72264" y="1928802"/>
            <a:ext cx="1643074" cy="17145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1142984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s-ES" i="1" dirty="0"/>
              <a:t> </a:t>
            </a:r>
            <a:r>
              <a:rPr lang="es-CR" dirty="0"/>
              <a:t/>
            </a:r>
            <a:br>
              <a:rPr lang="es-CR" dirty="0"/>
            </a:br>
            <a:r>
              <a:rPr lang="es-ES" i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b="1" i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General</a:t>
            </a:r>
            <a:r>
              <a:rPr lang="es-ES" i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es-ES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es-CR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2857496"/>
            <a:ext cx="8229600" cy="3257560"/>
          </a:xfrm>
        </p:spPr>
        <p:txBody>
          <a:bodyPr/>
          <a:lstStyle/>
          <a:p>
            <a:r>
              <a:rPr lang="es-ES" i="1" dirty="0" smtClean="0"/>
              <a:t>Analizar las características económicas, sociales, políticas, ambientales y culturales de las Sociedades Antiguas de Costa Rica.</a:t>
            </a:r>
            <a:r>
              <a:rPr lang="es-CR" dirty="0" smtClean="0"/>
              <a:t/>
            </a:r>
            <a:br>
              <a:rPr lang="es-CR" dirty="0" smtClean="0"/>
            </a:br>
            <a:endParaRPr lang="es-C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b="1" i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Específicos</a:t>
            </a:r>
            <a:r>
              <a:rPr lang="es-ES" i="1" u="sng" dirty="0" smtClean="0"/>
              <a:t>: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1472" y="1285860"/>
            <a:ext cx="8115328" cy="5072098"/>
          </a:xfrm>
        </p:spPr>
        <p:txBody>
          <a:bodyPr>
            <a:normAutofit fontScale="70000" lnSpcReduction="20000"/>
          </a:bodyPr>
          <a:lstStyle/>
          <a:p>
            <a:pPr>
              <a:buClr>
                <a:schemeClr val="tx2">
                  <a:lumMod val="60000"/>
                  <a:lumOff val="40000"/>
                </a:schemeClr>
              </a:buClr>
              <a:buNone/>
            </a:pPr>
            <a:r>
              <a:rPr lang="es-ES" i="1" dirty="0" smtClean="0"/>
              <a:t>     Analizar con un enfoque investigativo y crítico el poblamiento inicial en América y Costa Rica, para ello indague  en diversas fuentes (Internet, la  Enciclopedia Encarta u otras) de  aspectos sociales, culturales, económicos, más importantes de las Áreas Mesoamericana, Intermedia y Andina.</a:t>
            </a:r>
            <a:r>
              <a:rPr lang="es-CR" dirty="0" smtClean="0"/>
              <a:t/>
            </a:r>
            <a:br>
              <a:rPr lang="es-CR" dirty="0" smtClean="0"/>
            </a:br>
            <a:r>
              <a:rPr lang="es-ES" i="1" dirty="0" smtClean="0"/>
              <a:t> </a:t>
            </a:r>
            <a:r>
              <a:rPr lang="es-CR" dirty="0" smtClean="0"/>
              <a:t/>
            </a:r>
            <a:br>
              <a:rPr lang="es-CR" dirty="0" smtClean="0"/>
            </a:br>
            <a:r>
              <a:rPr lang="es-ES" i="1" dirty="0" smtClean="0"/>
              <a:t>Determinar la importancia de Costa Rica como puente cultural y la influencia de las Áreas Mesoamericana, Intermedia y Andina, realice un mapa conceptual.</a:t>
            </a:r>
            <a:r>
              <a:rPr lang="es-CR" dirty="0" smtClean="0"/>
              <a:t/>
            </a:r>
            <a:br>
              <a:rPr lang="es-CR" dirty="0" smtClean="0"/>
            </a:br>
            <a:r>
              <a:rPr lang="es-ES" i="1" dirty="0" smtClean="0"/>
              <a:t> </a:t>
            </a:r>
            <a:r>
              <a:rPr lang="es-CR" dirty="0" smtClean="0"/>
              <a:t/>
            </a:r>
            <a:br>
              <a:rPr lang="es-CR" dirty="0" smtClean="0"/>
            </a:br>
            <a:r>
              <a:rPr lang="es-ES" i="1" dirty="0" smtClean="0"/>
              <a:t>Elaborar de  un esquema resumen de las características socioeconómicas, políticas, ambientales y culturales de las Sociedades Antiguas de Costa Rica.</a:t>
            </a:r>
            <a:r>
              <a:rPr lang="es-CR" dirty="0" smtClean="0"/>
              <a:t/>
            </a:r>
            <a:br>
              <a:rPr lang="es-CR" dirty="0" smtClean="0"/>
            </a:br>
            <a:r>
              <a:rPr lang="es-ES" i="1" dirty="0" smtClean="0"/>
              <a:t> </a:t>
            </a:r>
            <a:r>
              <a:rPr lang="es-CR" dirty="0" smtClean="0"/>
              <a:t/>
            </a:r>
            <a:br>
              <a:rPr lang="es-CR" dirty="0" smtClean="0"/>
            </a:br>
            <a:r>
              <a:rPr lang="es-ES" i="1" dirty="0" smtClean="0"/>
              <a:t>Preparar un guión para un </a:t>
            </a:r>
            <a:r>
              <a:rPr lang="es-ES" i="1" dirty="0" err="1" smtClean="0"/>
              <a:t>sociodrama</a:t>
            </a:r>
            <a:r>
              <a:rPr lang="es-ES" i="1" dirty="0" smtClean="0"/>
              <a:t> que representa las características socioeconómicas, políticas, ambientales y culturales de las Sociedades Antiguas de Costa Rica. </a:t>
            </a:r>
            <a:r>
              <a:rPr lang="es-CR" dirty="0" smtClean="0"/>
              <a:t/>
            </a:r>
            <a:br>
              <a:rPr lang="es-CR" dirty="0" smtClean="0"/>
            </a:br>
            <a:endParaRPr lang="es-C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R" b="1" dirty="0" smtClean="0"/>
              <a:t>Pregunta esencial</a:t>
            </a:r>
            <a:endParaRPr lang="es-CR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b="1" i="1" dirty="0" smtClean="0"/>
              <a:t>¿Por qué cree usted que es importante conocer nuestra historia antigua?</a:t>
            </a:r>
          </a:p>
          <a:p>
            <a:pPr>
              <a:buNone/>
            </a:pPr>
            <a:endParaRPr lang="es-ES" b="1" i="1" dirty="0" smtClean="0"/>
          </a:p>
          <a:p>
            <a:pPr>
              <a:buNone/>
            </a:pPr>
            <a:r>
              <a:rPr lang="es-ES" sz="4400" b="1" i="1" u="sng" dirty="0" smtClean="0"/>
              <a:t>Pregunta de unidad:</a:t>
            </a:r>
            <a:endParaRPr lang="es-CR" sz="4400" b="1" u="sng" dirty="0" smtClean="0"/>
          </a:p>
          <a:p>
            <a:r>
              <a:rPr lang="es-ES" b="1" i="1" dirty="0" smtClean="0"/>
              <a:t>¿Cómo cree usted que eran las Sociedades Antiguas de Costa Rica en los aspectos: económicos, sociales, políticos, ambientales y culturales?</a:t>
            </a:r>
          </a:p>
          <a:p>
            <a:endParaRPr lang="es-ES" b="1" i="1" dirty="0" smtClean="0"/>
          </a:p>
          <a:p>
            <a:r>
              <a:rPr lang="es-ES" sz="1900" i="1" dirty="0" smtClean="0"/>
              <a:t>Análisis y comentarios con base en diversas preguntas…</a:t>
            </a:r>
            <a:endParaRPr lang="es-CR" sz="1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57166"/>
            <a:ext cx="8686800" cy="838200"/>
          </a:xfrm>
        </p:spPr>
        <p:txBody>
          <a:bodyPr/>
          <a:lstStyle/>
          <a:p>
            <a:r>
              <a:rPr lang="es-CR" b="1" u="sng" dirty="0" smtClean="0"/>
              <a:t>Evaluaciones:</a:t>
            </a:r>
            <a:endParaRPr lang="es-CR" b="1" u="sng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4865703"/>
          </a:xfrm>
        </p:spPr>
        <p:txBody>
          <a:bodyPr>
            <a:normAutofit fontScale="62500" lnSpcReduction="20000"/>
          </a:bodyPr>
          <a:lstStyle/>
          <a:p>
            <a:pPr lvl="0">
              <a:buNone/>
            </a:pPr>
            <a:r>
              <a:rPr lang="es-ES" b="1" i="1" u="sng" dirty="0" smtClean="0"/>
              <a:t>Antes de empezar:</a:t>
            </a:r>
          </a:p>
          <a:p>
            <a:pPr lvl="0"/>
            <a:r>
              <a:rPr lang="es-ES" i="1" dirty="0" smtClean="0"/>
              <a:t>Observación.</a:t>
            </a:r>
            <a:endParaRPr lang="es-CR" dirty="0" smtClean="0"/>
          </a:p>
          <a:p>
            <a:pPr lvl="0"/>
            <a:r>
              <a:rPr lang="es-ES" i="1" dirty="0" smtClean="0"/>
              <a:t>Hoja de cotejo con conductas presentadas.</a:t>
            </a:r>
            <a:endParaRPr lang="es-CR" dirty="0" smtClean="0"/>
          </a:p>
          <a:p>
            <a:pPr lvl="0"/>
            <a:r>
              <a:rPr lang="es-ES" i="1" dirty="0" smtClean="0"/>
              <a:t>Aporte de ideas.</a:t>
            </a:r>
          </a:p>
          <a:p>
            <a:pPr lvl="0"/>
            <a:r>
              <a:rPr lang="es-ES" b="1" i="1" u="sng" dirty="0" smtClean="0"/>
              <a:t>Durante el proceso:</a:t>
            </a:r>
            <a:endParaRPr lang="es-CR" b="1" u="sng" dirty="0" smtClean="0"/>
          </a:p>
          <a:p>
            <a:pPr lvl="0"/>
            <a:r>
              <a:rPr lang="es-ES" i="1" dirty="0" smtClean="0"/>
              <a:t>Hoja de cotejo.</a:t>
            </a:r>
            <a:endParaRPr lang="es-CR" dirty="0" smtClean="0"/>
          </a:p>
          <a:p>
            <a:pPr lvl="0"/>
            <a:r>
              <a:rPr lang="es-ES" i="1" dirty="0" smtClean="0"/>
              <a:t>Trabajo en equipo(cooperativo).</a:t>
            </a:r>
            <a:endParaRPr lang="es-CR" dirty="0" smtClean="0"/>
          </a:p>
          <a:p>
            <a:pPr lvl="0"/>
            <a:r>
              <a:rPr lang="es-ES" i="1" dirty="0" smtClean="0"/>
              <a:t>Elaboración de materiales.</a:t>
            </a:r>
          </a:p>
          <a:p>
            <a:pPr lvl="0"/>
            <a:r>
              <a:rPr lang="es-ES" i="1" dirty="0" smtClean="0"/>
              <a:t>Aporte de ideas y material investigativo.</a:t>
            </a:r>
            <a:endParaRPr lang="es-CR" dirty="0" smtClean="0"/>
          </a:p>
          <a:p>
            <a:pPr lvl="0"/>
            <a:r>
              <a:rPr lang="es-ES" i="1" dirty="0" smtClean="0"/>
              <a:t>Responde cuestionario.</a:t>
            </a:r>
            <a:endParaRPr lang="es-CR" dirty="0" smtClean="0"/>
          </a:p>
          <a:p>
            <a:pPr lvl="0"/>
            <a:r>
              <a:rPr lang="es-ES" i="1" dirty="0" smtClean="0"/>
              <a:t>Participación en foro, comentario personal.</a:t>
            </a:r>
            <a:endParaRPr lang="es-CR" dirty="0" smtClean="0"/>
          </a:p>
          <a:p>
            <a:pPr lvl="0"/>
            <a:r>
              <a:rPr lang="es-ES" i="1" dirty="0" smtClean="0"/>
              <a:t>Matrices de valoración.</a:t>
            </a:r>
          </a:p>
          <a:p>
            <a:pPr lvl="0"/>
            <a:r>
              <a:rPr lang="es-ES" b="1" i="1" u="sng" dirty="0" smtClean="0"/>
              <a:t>Al finalizar:</a:t>
            </a:r>
          </a:p>
          <a:p>
            <a:pPr lvl="0"/>
            <a:r>
              <a:rPr lang="es-ES" i="1" dirty="0" smtClean="0"/>
              <a:t>Autoevaluación.</a:t>
            </a:r>
            <a:endParaRPr lang="es-CR" dirty="0" smtClean="0"/>
          </a:p>
          <a:p>
            <a:pPr lvl="0"/>
            <a:r>
              <a:rPr lang="es-ES" i="1" dirty="0" smtClean="0"/>
              <a:t>Presentación en </a:t>
            </a:r>
            <a:r>
              <a:rPr lang="es-ES" i="1" dirty="0" err="1" smtClean="0"/>
              <a:t>Power</a:t>
            </a:r>
            <a:r>
              <a:rPr lang="es-ES" i="1" dirty="0" smtClean="0"/>
              <a:t> Point del trabajo realizado con dominio de los contenidos.</a:t>
            </a:r>
            <a:endParaRPr lang="es-CR" dirty="0" smtClean="0"/>
          </a:p>
          <a:p>
            <a:endParaRPr lang="es-CR" dirty="0" smtClean="0"/>
          </a:p>
          <a:p>
            <a:pPr lvl="0"/>
            <a:endParaRPr lang="es-ES" b="1" i="1" u="sng" dirty="0" smtClean="0"/>
          </a:p>
          <a:p>
            <a:pPr lvl="0"/>
            <a:endParaRPr lang="es-C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b="1" dirty="0" smtClean="0"/>
              <a:t>Destrezas requeridas:</a:t>
            </a:r>
            <a:endParaRPr lang="es-CR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s-ES" i="1" dirty="0" smtClean="0"/>
              <a:t>Conocimiento previo de los conceptos básicos del tema historia antigua (poblamiento inicial hasta 1502 ).</a:t>
            </a:r>
            <a:endParaRPr lang="es-CR" dirty="0" smtClean="0"/>
          </a:p>
          <a:p>
            <a:r>
              <a:rPr lang="es-ES" b="1" i="1" u="sng" dirty="0" smtClean="0"/>
              <a:t>Manejo de las siguientes  herramientas:</a:t>
            </a:r>
            <a:endParaRPr lang="es-CR" b="1" dirty="0" smtClean="0"/>
          </a:p>
          <a:p>
            <a:pPr lvl="0"/>
            <a:r>
              <a:rPr lang="es-ES" i="1" dirty="0" smtClean="0"/>
              <a:t>Computadora.</a:t>
            </a:r>
            <a:endParaRPr lang="es-CR" dirty="0" smtClean="0"/>
          </a:p>
          <a:p>
            <a:pPr lvl="0"/>
            <a:r>
              <a:rPr lang="es-ES" i="1" dirty="0" smtClean="0"/>
              <a:t>Internet.</a:t>
            </a:r>
            <a:endParaRPr lang="es-CR" dirty="0" smtClean="0"/>
          </a:p>
          <a:p>
            <a:r>
              <a:rPr lang="es-ES" b="1" i="1" u="sng" dirty="0" smtClean="0"/>
              <a:t>Destrezas técnicas</a:t>
            </a:r>
            <a:r>
              <a:rPr lang="es-ES" b="1" i="1" dirty="0" smtClean="0"/>
              <a:t>: </a:t>
            </a:r>
            <a:endParaRPr lang="es-CR" b="1" dirty="0" smtClean="0"/>
          </a:p>
          <a:p>
            <a:r>
              <a:rPr lang="es-ES" i="1" dirty="0" smtClean="0"/>
              <a:t>-Trabajo cooperativo(organización).</a:t>
            </a:r>
            <a:endParaRPr lang="es-CR" dirty="0" smtClean="0"/>
          </a:p>
          <a:p>
            <a:r>
              <a:rPr lang="es-ES" i="1" dirty="0" smtClean="0"/>
              <a:t>-Conocimiento del mapa conceptual.</a:t>
            </a:r>
            <a:endParaRPr lang="es-CR" dirty="0" smtClean="0"/>
          </a:p>
          <a:p>
            <a:r>
              <a:rPr lang="es-ES" i="1" dirty="0" smtClean="0"/>
              <a:t>-Organización del foro(participación).</a:t>
            </a:r>
          </a:p>
          <a:p>
            <a:r>
              <a:rPr lang="es-ES" i="1" dirty="0" smtClean="0"/>
              <a:t>Elaboración del guión- habilidades </a:t>
            </a:r>
            <a:r>
              <a:rPr lang="es-ES" i="1" dirty="0" err="1" smtClean="0"/>
              <a:t>estriónicas</a:t>
            </a:r>
            <a:r>
              <a:rPr lang="es-ES" i="1" dirty="0" smtClean="0"/>
              <a:t>.</a:t>
            </a:r>
          </a:p>
          <a:p>
            <a:endParaRPr lang="es-C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b="1" dirty="0" smtClean="0"/>
              <a:t>Procedimientos:</a:t>
            </a:r>
            <a:endParaRPr lang="es-CR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s-ES" i="1" dirty="0" smtClean="0"/>
              <a:t>Organización del trabajo en cooperativo (distribución de funciones de cada uno).</a:t>
            </a:r>
            <a:endParaRPr lang="es-CR" dirty="0" smtClean="0"/>
          </a:p>
          <a:p>
            <a:pPr lvl="0"/>
            <a:r>
              <a:rPr lang="es-ES" i="1" dirty="0" smtClean="0"/>
              <a:t>Indagación  en diversas fuentes. </a:t>
            </a:r>
            <a:endParaRPr lang="es-CR" dirty="0" smtClean="0"/>
          </a:p>
          <a:p>
            <a:pPr lvl="0"/>
            <a:r>
              <a:rPr lang="es-ES" i="1" dirty="0" smtClean="0"/>
              <a:t>Organización y participación  en un </a:t>
            </a:r>
            <a:r>
              <a:rPr lang="es-ES" i="1" dirty="0" err="1" smtClean="0"/>
              <a:t>sociodrama</a:t>
            </a:r>
            <a:r>
              <a:rPr lang="es-ES" i="1" dirty="0" smtClean="0"/>
              <a:t> que representa las características socioeconómicas, políticas, ambientales y culturales de las Sociedades </a:t>
            </a:r>
            <a:r>
              <a:rPr lang="es-ES" i="1" dirty="0" err="1" smtClean="0"/>
              <a:t>Antigüas</a:t>
            </a:r>
            <a:r>
              <a:rPr lang="es-ES" i="1" dirty="0" smtClean="0"/>
              <a:t> de Costa Rica. </a:t>
            </a:r>
            <a:endParaRPr lang="es-CR" dirty="0" smtClean="0"/>
          </a:p>
          <a:p>
            <a:pPr lvl="0"/>
            <a:r>
              <a:rPr lang="es-ES" i="1" dirty="0" smtClean="0"/>
              <a:t>Análisis y discusión de las preguntas de contenido aportadas por la profesora.</a:t>
            </a:r>
            <a:endParaRPr lang="es-CR" dirty="0" smtClean="0"/>
          </a:p>
          <a:p>
            <a:pPr lvl="0"/>
            <a:r>
              <a:rPr lang="es-ES" i="1" dirty="0" smtClean="0"/>
              <a:t>Elaboración de  un esquema resumen de las características socioeconómicas, políticas, ambientales y culturales de las Sociedades </a:t>
            </a:r>
            <a:r>
              <a:rPr lang="es-ES" i="1" dirty="0" err="1" smtClean="0"/>
              <a:t>Antigüas</a:t>
            </a:r>
            <a:r>
              <a:rPr lang="es-ES" i="1" dirty="0" smtClean="0"/>
              <a:t> de Costa Rica, con </a:t>
            </a:r>
            <a:r>
              <a:rPr lang="es-ES" i="1" dirty="0" err="1" smtClean="0"/>
              <a:t>imagenes</a:t>
            </a:r>
            <a:r>
              <a:rPr lang="es-ES" i="1" dirty="0" smtClean="0"/>
              <a:t>.</a:t>
            </a:r>
            <a:endParaRPr lang="es-CR" dirty="0" smtClean="0"/>
          </a:p>
          <a:p>
            <a:pPr lvl="0"/>
            <a:r>
              <a:rPr lang="es-ES" i="1" dirty="0" smtClean="0"/>
              <a:t>Preparación del guión tomando en cuenta los pasos para elaborarlo (estudiados en español)</a:t>
            </a:r>
            <a:endParaRPr lang="es-CR" dirty="0" smtClean="0"/>
          </a:p>
          <a:p>
            <a:endParaRPr lang="es-C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Adecuaciones: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i="1" dirty="0" smtClean="0"/>
              <a:t>Tiempo extra de estudio, trabajo cooperativo(donde todos coordinan y ajustan las funciones de acuerdo con las capacidades de cada uno). Además,  los estudiantes expresan sus conocimientos de diversas formas: oral, escrita, corporal y con presentaciones de </a:t>
            </a:r>
            <a:r>
              <a:rPr lang="es-ES" i="1" dirty="0" err="1" smtClean="0"/>
              <a:t>Power</a:t>
            </a:r>
            <a:r>
              <a:rPr lang="es-ES" i="1" dirty="0" smtClean="0"/>
              <a:t> Point.</a:t>
            </a:r>
          </a:p>
          <a:p>
            <a:pPr>
              <a:buNone/>
            </a:pPr>
            <a:r>
              <a:rPr lang="es-CR" b="1" u="sng" dirty="0" smtClean="0"/>
              <a:t>Estudiantes Talentosos:</a:t>
            </a:r>
          </a:p>
          <a:p>
            <a:r>
              <a:rPr lang="es-ES" i="1" dirty="0" smtClean="0"/>
              <a:t>Líderes de los equipos de trabajo cooperativo</a:t>
            </a:r>
            <a:endParaRPr lang="es-C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Materiales y recursos: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5214974"/>
          </a:xfrm>
        </p:spPr>
        <p:txBody>
          <a:bodyPr>
            <a:normAutofit fontScale="77500" lnSpcReduction="20000"/>
          </a:bodyPr>
          <a:lstStyle/>
          <a:p>
            <a:r>
              <a:rPr lang="es-ES" b="1" u="sng" dirty="0" smtClean="0"/>
              <a:t>Hardware</a:t>
            </a:r>
            <a:r>
              <a:rPr lang="es-ES" u="sng" dirty="0" smtClean="0"/>
              <a:t> </a:t>
            </a:r>
          </a:p>
          <a:p>
            <a:r>
              <a:rPr lang="es-ES" dirty="0" smtClean="0"/>
              <a:t>Conexión a Internet .</a:t>
            </a:r>
          </a:p>
          <a:p>
            <a:r>
              <a:rPr lang="es-ES" dirty="0" smtClean="0"/>
              <a:t>Sistema de proyección .</a:t>
            </a:r>
          </a:p>
          <a:p>
            <a:r>
              <a:rPr lang="es-ES" dirty="0" smtClean="0"/>
              <a:t>Equipo de vídeo conferencia</a:t>
            </a:r>
            <a:endParaRPr lang="es-CR" dirty="0" smtClean="0"/>
          </a:p>
          <a:p>
            <a:pPr>
              <a:buNone/>
            </a:pPr>
            <a:r>
              <a:rPr lang="es-ES" b="1" u="sng" dirty="0" smtClean="0"/>
              <a:t>Software</a:t>
            </a:r>
          </a:p>
          <a:p>
            <a:r>
              <a:rPr lang="es-ES" dirty="0" smtClean="0"/>
              <a:t>Programa de correo electrónico.</a:t>
            </a:r>
          </a:p>
          <a:p>
            <a:r>
              <a:rPr lang="es-ES" dirty="0" smtClean="0"/>
              <a:t>Editor de imágenes .</a:t>
            </a:r>
          </a:p>
          <a:p>
            <a:r>
              <a:rPr lang="es-ES" dirty="0" smtClean="0"/>
              <a:t>Buscador Web .</a:t>
            </a:r>
          </a:p>
          <a:p>
            <a:r>
              <a:rPr lang="es-ES" dirty="0" smtClean="0"/>
              <a:t>Multimedia.</a:t>
            </a:r>
          </a:p>
          <a:p>
            <a:r>
              <a:rPr lang="es-ES" dirty="0" smtClean="0"/>
              <a:t>Procesador de texto </a:t>
            </a:r>
            <a:endParaRPr lang="es-CR" dirty="0" smtClean="0"/>
          </a:p>
          <a:p>
            <a:pPr>
              <a:buNone/>
            </a:pPr>
            <a:r>
              <a:rPr lang="es-ES" b="1" u="sng" dirty="0" smtClean="0"/>
              <a:t>Materiales impresos</a:t>
            </a:r>
            <a:r>
              <a:rPr lang="es-ES" u="sng" dirty="0" smtClean="0"/>
              <a:t> </a:t>
            </a:r>
          </a:p>
          <a:p>
            <a:r>
              <a:rPr lang="es-ES" i="1" dirty="0" smtClean="0"/>
              <a:t>Libros de texto, guías curriculares aportada por la profesora, libros de historias, materiales de referencia. </a:t>
            </a:r>
            <a:endParaRPr lang="es-CR" u="sng" dirty="0" smtClean="0"/>
          </a:p>
          <a:p>
            <a:endParaRPr lang="es-CR" u="sng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jes">
  <a:themeElements>
    <a:clrScheme name="Viaje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124</TotalTime>
  <Words>522</Words>
  <Application>Microsoft Office PowerPoint</Application>
  <PresentationFormat>Presentación en pantalla (4:3)</PresentationFormat>
  <Paragraphs>73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Viajes</vt:lpstr>
      <vt:lpstr>Escuela Rafael Moya Murillo Estudios Sociales Profesora: Silvia Pérez </vt:lpstr>
      <vt:lpstr>   General: </vt:lpstr>
      <vt:lpstr>Específicos:</vt:lpstr>
      <vt:lpstr>Pregunta esencial</vt:lpstr>
      <vt:lpstr>Evaluaciones:</vt:lpstr>
      <vt:lpstr>Destrezas requeridas:</vt:lpstr>
      <vt:lpstr>Procedimientos:</vt:lpstr>
      <vt:lpstr>Adecuaciones:</vt:lpstr>
      <vt:lpstr>Materiales y recursos:</vt:lpstr>
      <vt:lpstr>Diapositiva 10</vt:lpstr>
      <vt:lpstr>Algunas imágenes de  nuestra historia antigua</vt:lpstr>
    </vt:vector>
  </TitlesOfParts>
  <Company>FOD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Escuela Rafael Moya Murillo Estudios Sociales Profesora: Silvia Pérez </dc:title>
  <dc:creator>e19-0310</dc:creator>
  <cp:lastModifiedBy>e19-0310</cp:lastModifiedBy>
  <cp:revision>16</cp:revision>
  <dcterms:created xsi:type="dcterms:W3CDTF">2009-12-01T16:33:29Z</dcterms:created>
  <dcterms:modified xsi:type="dcterms:W3CDTF">2009-12-02T20:10:47Z</dcterms:modified>
</cp:coreProperties>
</file>